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14" r:id="rId16"/>
    <p:sldId id="309" r:id="rId17"/>
    <p:sldId id="310" r:id="rId18"/>
    <p:sldId id="311" r:id="rId19"/>
    <p:sldId id="312" r:id="rId20"/>
    <p:sldId id="313" r:id="rId21"/>
  </p:sldIdLst>
  <p:sldSz cx="9144000" cy="5143500" type="screen16x9"/>
  <p:notesSz cx="6858000" cy="9144000"/>
  <p:embeddedFontLst>
    <p:embeddedFont>
      <p:font typeface="Dela Gothic One" panose="020B0604020202020204" charset="-128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3DD015-E3A6-48D2-883C-0C138D84E4ED}">
  <a:tblStyle styleId="{D83DD015-E3A6-48D2-883C-0C138D84E4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3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610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008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68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17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31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000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3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886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2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99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078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79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79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5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58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5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50" y="-28350"/>
            <a:ext cx="5797300" cy="5194775"/>
            <a:chOff x="-3550" y="-28350"/>
            <a:chExt cx="5797300" cy="5194775"/>
          </a:xfrm>
        </p:grpSpPr>
        <p:sp>
          <p:nvSpPr>
            <p:cNvPr id="10" name="Google Shape;10;p2"/>
            <p:cNvSpPr/>
            <p:nvPr/>
          </p:nvSpPr>
          <p:spPr>
            <a:xfrm>
              <a:off x="-3550" y="-28350"/>
              <a:ext cx="57939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15000"/>
            </a:blip>
            <a:srcRect l="19627" t="36576"/>
            <a:stretch/>
          </p:blipFill>
          <p:spPr>
            <a:xfrm rot="5400000">
              <a:off x="301537" y="-325788"/>
              <a:ext cx="5190675" cy="5793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19550" y="3659325"/>
            <a:ext cx="23913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550" y="4603300"/>
            <a:ext cx="9144000" cy="5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2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4" name="Google Shape;154;p22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4922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8" name="Google Shape;158;p23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8" r:id="rId3"/>
    <p:sldLayoutId id="214748366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Pizza</a:t>
            </a:r>
            <a:br>
              <a:rPr lang="en" sz="2800" dirty="0"/>
            </a:br>
            <a:r>
              <a:rPr lang="en" sz="2800" dirty="0"/>
              <a:t> Sales Analysis</a:t>
            </a:r>
            <a:endParaRPr sz="2800" dirty="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075" y="-717025"/>
            <a:ext cx="4117400" cy="719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713225" y="5395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964300" y="3452050"/>
            <a:ext cx="428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27"/>
          <p:cNvGrpSpPr/>
          <p:nvPr/>
        </p:nvGrpSpPr>
        <p:grpSpPr>
          <a:xfrm>
            <a:off x="993637" y="822289"/>
            <a:ext cx="454081" cy="449023"/>
            <a:chOff x="1652762" y="2654976"/>
            <a:chExt cx="454081" cy="449023"/>
          </a:xfrm>
        </p:grpSpPr>
        <p:sp>
          <p:nvSpPr>
            <p:cNvPr id="176" name="Google Shape;176;p27"/>
            <p:cNvSpPr/>
            <p:nvPr/>
          </p:nvSpPr>
          <p:spPr>
            <a:xfrm>
              <a:off x="1791345" y="287085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2"/>
                    <a:pt x="60" y="28"/>
                  </a:cubicBezTo>
                  <a:cubicBezTo>
                    <a:pt x="60" y="44"/>
                    <a:pt x="46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764513" y="2976016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0"/>
                  </a:moveTo>
                  <a:cubicBezTo>
                    <a:pt x="47" y="0"/>
                    <a:pt x="61" y="13"/>
                    <a:pt x="61" y="29"/>
                  </a:cubicBezTo>
                  <a:cubicBezTo>
                    <a:pt x="61" y="44"/>
                    <a:pt x="47" y="57"/>
                    <a:pt x="31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924325" y="2870853"/>
              <a:ext cx="70766" cy="70006"/>
            </a:xfrm>
            <a:custGeom>
              <a:avLst/>
              <a:gdLst/>
              <a:ahLst/>
              <a:cxnLst/>
              <a:rect l="l" t="t" r="r" b="b"/>
              <a:pathLst>
                <a:path w="240" h="227" extrusionOk="0">
                  <a:moveTo>
                    <a:pt x="120" y="57"/>
                  </a:moveTo>
                  <a:cubicBezTo>
                    <a:pt x="153" y="57"/>
                    <a:pt x="180" y="82"/>
                    <a:pt x="180" y="114"/>
                  </a:cubicBezTo>
                  <a:cubicBezTo>
                    <a:pt x="180" y="145"/>
                    <a:pt x="153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6" y="227"/>
                    <a:pt x="240" y="176"/>
                    <a:pt x="240" y="114"/>
                  </a:cubicBezTo>
                  <a:cubicBezTo>
                    <a:pt x="240" y="51"/>
                    <a:pt x="186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817882" y="2897066"/>
              <a:ext cx="71061" cy="70314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20" y="57"/>
                  </a:moveTo>
                  <a:cubicBezTo>
                    <a:pt x="153" y="57"/>
                    <a:pt x="180" y="83"/>
                    <a:pt x="180" y="114"/>
                  </a:cubicBezTo>
                  <a:cubicBezTo>
                    <a:pt x="180" y="145"/>
                    <a:pt x="153" y="171"/>
                    <a:pt x="120" y="171"/>
                  </a:cubicBezTo>
                  <a:cubicBezTo>
                    <a:pt x="87" y="171"/>
                    <a:pt x="60" y="145"/>
                    <a:pt x="60" y="114"/>
                  </a:cubicBezTo>
                  <a:cubicBezTo>
                    <a:pt x="60" y="83"/>
                    <a:pt x="87" y="57"/>
                    <a:pt x="120" y="57"/>
                  </a:cubicBezTo>
                  <a:moveTo>
                    <a:pt x="0" y="114"/>
                  </a:moveTo>
                  <a:cubicBezTo>
                    <a:pt x="0" y="177"/>
                    <a:pt x="54" y="228"/>
                    <a:pt x="120" y="228"/>
                  </a:cubicBezTo>
                  <a:cubicBezTo>
                    <a:pt x="187" y="228"/>
                    <a:pt x="241" y="177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844419" y="2791904"/>
              <a:ext cx="71061" cy="70006"/>
            </a:xfrm>
            <a:custGeom>
              <a:avLst/>
              <a:gdLst/>
              <a:ahLst/>
              <a:cxnLst/>
              <a:rect l="l" t="t" r="r" b="b"/>
              <a:pathLst>
                <a:path w="241" h="227" extrusionOk="0">
                  <a:moveTo>
                    <a:pt x="120" y="57"/>
                  </a:moveTo>
                  <a:cubicBezTo>
                    <a:pt x="154" y="57"/>
                    <a:pt x="181" y="82"/>
                    <a:pt x="181" y="114"/>
                  </a:cubicBezTo>
                  <a:cubicBezTo>
                    <a:pt x="181" y="145"/>
                    <a:pt x="154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7" y="227"/>
                    <a:pt x="241" y="176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727361" y="289706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652762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359" y="911"/>
                  </a:moveTo>
                  <a:cubicBezTo>
                    <a:pt x="1367" y="713"/>
                    <a:pt x="1290" y="522"/>
                    <a:pt x="1142" y="381"/>
                  </a:cubicBezTo>
                  <a:cubicBezTo>
                    <a:pt x="993" y="240"/>
                    <a:pt x="791" y="164"/>
                    <a:pt x="581" y="171"/>
                  </a:cubicBezTo>
                  <a:lnTo>
                    <a:pt x="628" y="57"/>
                  </a:lnTo>
                  <a:cubicBezTo>
                    <a:pt x="1093" y="67"/>
                    <a:pt x="1470" y="423"/>
                    <a:pt x="1480" y="863"/>
                  </a:cubicBezTo>
                  <a:lnTo>
                    <a:pt x="1359" y="911"/>
                  </a:lnTo>
                  <a:moveTo>
                    <a:pt x="608" y="0"/>
                  </a:moveTo>
                  <a:cubicBezTo>
                    <a:pt x="596" y="0"/>
                    <a:pt x="584" y="7"/>
                    <a:pt x="580" y="18"/>
                  </a:cubicBezTo>
                  <a:lnTo>
                    <a:pt x="305" y="684"/>
                  </a:lnTo>
                  <a:cubicBezTo>
                    <a:pt x="299" y="699"/>
                    <a:pt x="307" y="715"/>
                    <a:pt x="322" y="721"/>
                  </a:cubicBezTo>
                  <a:cubicBezTo>
                    <a:pt x="338" y="727"/>
                    <a:pt x="355" y="720"/>
                    <a:pt x="361" y="705"/>
                  </a:cubicBezTo>
                  <a:lnTo>
                    <a:pt x="557" y="229"/>
                  </a:lnTo>
                  <a:cubicBezTo>
                    <a:pt x="760" y="216"/>
                    <a:pt x="956" y="285"/>
                    <a:pt x="1099" y="421"/>
                  </a:cubicBezTo>
                  <a:cubicBezTo>
                    <a:pt x="1242" y="558"/>
                    <a:pt x="1314" y="744"/>
                    <a:pt x="1297" y="936"/>
                  </a:cubicBezTo>
                  <a:lnTo>
                    <a:pt x="1011" y="1050"/>
                  </a:lnTo>
                  <a:cubicBezTo>
                    <a:pt x="1000" y="1054"/>
                    <a:pt x="993" y="1064"/>
                    <a:pt x="993" y="1076"/>
                  </a:cubicBezTo>
                  <a:lnTo>
                    <a:pt x="993" y="1343"/>
                  </a:lnTo>
                  <a:cubicBezTo>
                    <a:pt x="993" y="1374"/>
                    <a:pt x="966" y="1399"/>
                    <a:pt x="933" y="1399"/>
                  </a:cubicBezTo>
                  <a:cubicBezTo>
                    <a:pt x="900" y="1399"/>
                    <a:pt x="873" y="1374"/>
                    <a:pt x="873" y="1343"/>
                  </a:cubicBezTo>
                  <a:lnTo>
                    <a:pt x="873" y="1140"/>
                  </a:lnTo>
                  <a:cubicBezTo>
                    <a:pt x="873" y="1120"/>
                    <a:pt x="852" y="1106"/>
                    <a:pt x="832" y="1113"/>
                  </a:cubicBezTo>
                  <a:lnTo>
                    <a:pt x="652" y="1177"/>
                  </a:lnTo>
                  <a:cubicBezTo>
                    <a:pt x="640" y="1181"/>
                    <a:pt x="632" y="1192"/>
                    <a:pt x="632" y="1204"/>
                  </a:cubicBezTo>
                  <a:lnTo>
                    <a:pt x="632" y="1343"/>
                  </a:lnTo>
                  <a:cubicBezTo>
                    <a:pt x="632" y="1374"/>
                    <a:pt x="605" y="1399"/>
                    <a:pt x="572" y="1399"/>
                  </a:cubicBezTo>
                  <a:cubicBezTo>
                    <a:pt x="539" y="1399"/>
                    <a:pt x="512" y="1374"/>
                    <a:pt x="512" y="1343"/>
                  </a:cubicBezTo>
                  <a:lnTo>
                    <a:pt x="512" y="1268"/>
                  </a:lnTo>
                  <a:cubicBezTo>
                    <a:pt x="512" y="1248"/>
                    <a:pt x="491" y="1234"/>
                    <a:pt x="471" y="1241"/>
                  </a:cubicBezTo>
                  <a:lnTo>
                    <a:pt x="83" y="1379"/>
                  </a:lnTo>
                  <a:lnTo>
                    <a:pt x="263" y="943"/>
                  </a:lnTo>
                  <a:cubicBezTo>
                    <a:pt x="269" y="929"/>
                    <a:pt x="261" y="912"/>
                    <a:pt x="246" y="907"/>
                  </a:cubicBezTo>
                  <a:cubicBezTo>
                    <a:pt x="230" y="901"/>
                    <a:pt x="213" y="908"/>
                    <a:pt x="207" y="923"/>
                  </a:cubicBezTo>
                  <a:lnTo>
                    <a:pt x="3" y="1418"/>
                  </a:lnTo>
                  <a:cubicBezTo>
                    <a:pt x="-2" y="1428"/>
                    <a:pt x="1" y="1440"/>
                    <a:pt x="9" y="1448"/>
                  </a:cubicBezTo>
                  <a:cubicBezTo>
                    <a:pt x="18" y="1456"/>
                    <a:pt x="30" y="1459"/>
                    <a:pt x="41" y="1455"/>
                  </a:cubicBezTo>
                  <a:lnTo>
                    <a:pt x="452" y="1309"/>
                  </a:lnTo>
                  <a:lnTo>
                    <a:pt x="452" y="1343"/>
                  </a:lnTo>
                  <a:cubicBezTo>
                    <a:pt x="452" y="1405"/>
                    <a:pt x="506" y="1456"/>
                    <a:pt x="572" y="1456"/>
                  </a:cubicBezTo>
                  <a:cubicBezTo>
                    <a:pt x="638" y="1456"/>
                    <a:pt x="692" y="1405"/>
                    <a:pt x="692" y="1343"/>
                  </a:cubicBezTo>
                  <a:lnTo>
                    <a:pt x="692" y="1224"/>
                  </a:lnTo>
                  <a:lnTo>
                    <a:pt x="813" y="1181"/>
                  </a:lnTo>
                  <a:lnTo>
                    <a:pt x="813" y="1343"/>
                  </a:lnTo>
                  <a:cubicBezTo>
                    <a:pt x="813" y="1405"/>
                    <a:pt x="867" y="1456"/>
                    <a:pt x="933" y="1456"/>
                  </a:cubicBezTo>
                  <a:cubicBezTo>
                    <a:pt x="999" y="1456"/>
                    <a:pt x="1053" y="1405"/>
                    <a:pt x="1053" y="1343"/>
                  </a:cubicBezTo>
                  <a:lnTo>
                    <a:pt x="1053" y="1095"/>
                  </a:lnTo>
                  <a:cubicBezTo>
                    <a:pt x="1099" y="1076"/>
                    <a:pt x="1474" y="927"/>
                    <a:pt x="1522" y="908"/>
                  </a:cubicBezTo>
                  <a:cubicBezTo>
                    <a:pt x="1533" y="904"/>
                    <a:pt x="1540" y="893"/>
                    <a:pt x="1540" y="882"/>
                  </a:cubicBezTo>
                  <a:cubicBezTo>
                    <a:pt x="1540" y="394"/>
                    <a:pt x="112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71AB9-3CCD-C11B-9D5D-8D40F0783433}"/>
              </a:ext>
            </a:extLst>
          </p:cNvPr>
          <p:cNvSpPr txBox="1"/>
          <p:nvPr/>
        </p:nvSpPr>
        <p:spPr>
          <a:xfrm>
            <a:off x="2209054" y="1652609"/>
            <a:ext cx="508384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latin typeface="+mn-lt"/>
              </a:rPr>
              <a:t>Intermediate</a:t>
            </a:r>
          </a:p>
        </p:txBody>
      </p:sp>
    </p:spTree>
    <p:extLst>
      <p:ext uri="{BB962C8B-B14F-4D97-AF65-F5344CB8AC3E}">
        <p14:creationId xmlns:p14="http://schemas.microsoft.com/office/powerpoint/2010/main" val="95310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1061971" y="188356"/>
            <a:ext cx="794078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  <a:cs typeface="Tahoma"/>
              </a:rPr>
              <a:t>Q6. Join the necessary tables to find the total quantity of each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  <a:cs typeface="Tahoma"/>
              </a:rPr>
              <a:t>pizza category ordered.</a:t>
            </a:r>
            <a:endParaRPr sz="2000" dirty="0">
              <a:solidFill>
                <a:schemeClr val="dk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2BAEA-6921-9A5E-B40A-67BD5F18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15" y="1222480"/>
            <a:ext cx="5496692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123F8-3C65-B443-1405-B9DBE1C5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31" y="2802122"/>
            <a:ext cx="2421397" cy="12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1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FDE91-E556-5F2E-DC7D-C99DDEFF6622}"/>
              </a:ext>
            </a:extLst>
          </p:cNvPr>
          <p:cNvSpPr txBox="1"/>
          <p:nvPr/>
        </p:nvSpPr>
        <p:spPr>
          <a:xfrm>
            <a:off x="1680117" y="164410"/>
            <a:ext cx="5783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Q7. Determine the distribution of orders by hour of the day.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96D05-2A8A-F788-AF8D-74E6EDDC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31" y="2571750"/>
            <a:ext cx="1733792" cy="1600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337B4-00AA-4712-0C34-79AAC577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97" y="1079848"/>
            <a:ext cx="5265604" cy="11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F0E86-881D-6996-5361-1F9287B4C4B2}"/>
              </a:ext>
            </a:extLst>
          </p:cNvPr>
          <p:cNvSpPr txBox="1"/>
          <p:nvPr/>
        </p:nvSpPr>
        <p:spPr>
          <a:xfrm>
            <a:off x="1899424" y="201581"/>
            <a:ext cx="5345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  <a:cs typeface="Tahoma"/>
              </a:rPr>
              <a:t>Q8. List the top 5 most ordered pizza types along with their quantities</a:t>
            </a:r>
            <a:endParaRPr lang="en-IN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A1B93-ED7A-66BB-5D7B-8EB054D0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24" y="1139925"/>
            <a:ext cx="5458587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AEB29-3D20-2118-54D6-7F655F9B5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338" y="2913648"/>
            <a:ext cx="3553321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034D8-569E-7CFF-F096-13EDD744F23B}"/>
              </a:ext>
            </a:extLst>
          </p:cNvPr>
          <p:cNvSpPr txBox="1"/>
          <p:nvPr/>
        </p:nvSpPr>
        <p:spPr>
          <a:xfrm>
            <a:off x="1821364" y="169570"/>
            <a:ext cx="5716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ahoma"/>
              </a:rPr>
              <a:t>Q9. Group the orders by date and calculate the average number of pizzas ordered per day.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CA4EB-FB96-C049-D1E1-BC2F1EE9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38" y="1433529"/>
            <a:ext cx="5544324" cy="142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90109-801C-24A3-D612-8D07DAA6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059" y="3357474"/>
            <a:ext cx="2125882" cy="6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034D8-569E-7CFF-F096-13EDD744F23B}"/>
              </a:ext>
            </a:extLst>
          </p:cNvPr>
          <p:cNvSpPr txBox="1"/>
          <p:nvPr/>
        </p:nvSpPr>
        <p:spPr>
          <a:xfrm>
            <a:off x="1821364" y="169570"/>
            <a:ext cx="57168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Q10. Determine the top 3 most  ordered pizza types based on  revenue.</a:t>
            </a:r>
            <a:endParaRPr lang="en-IN" sz="2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95F5A-F269-8859-6902-43CB0CAF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07" y="1199688"/>
            <a:ext cx="5572903" cy="1629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2F4FCE-8DA6-07EF-DAFE-ABD944D0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066" y="3059148"/>
            <a:ext cx="292458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CF769-534C-E564-4F90-67AEA39715BE}"/>
              </a:ext>
            </a:extLst>
          </p:cNvPr>
          <p:cNvSpPr txBox="1"/>
          <p:nvPr/>
        </p:nvSpPr>
        <p:spPr>
          <a:xfrm>
            <a:off x="2862147" y="1598847"/>
            <a:ext cx="35832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latin typeface="+mn-lt"/>
              </a:rPr>
              <a:t>Advance</a:t>
            </a:r>
          </a:p>
        </p:txBody>
      </p:sp>
    </p:spTree>
    <p:extLst>
      <p:ext uri="{BB962C8B-B14F-4D97-AF65-F5344CB8AC3E}">
        <p14:creationId xmlns:p14="http://schemas.microsoft.com/office/powerpoint/2010/main" val="23986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CFB6E-4B57-1AF7-38A8-D1CEA4BD3877}"/>
              </a:ext>
            </a:extLst>
          </p:cNvPr>
          <p:cNvSpPr txBox="1"/>
          <p:nvPr/>
        </p:nvSpPr>
        <p:spPr>
          <a:xfrm>
            <a:off x="1694984" y="164409"/>
            <a:ext cx="5954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ahoma"/>
              </a:rPr>
              <a:t>Q11. Calculate the percentage contribution of each pizza type to total revenue.</a:t>
            </a:r>
            <a:endParaRPr lang="en-IN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1DF17-2CF6-06EA-EA7B-22735622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8" y="1206622"/>
            <a:ext cx="4136663" cy="3133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F43735-82B8-57D4-8DC0-5CAA85131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14" y="2158379"/>
            <a:ext cx="222916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7D5B4-A09B-9EA8-0960-F3E988766D61}"/>
              </a:ext>
            </a:extLst>
          </p:cNvPr>
          <p:cNvSpPr txBox="1"/>
          <p:nvPr/>
        </p:nvSpPr>
        <p:spPr>
          <a:xfrm>
            <a:off x="1665249" y="165779"/>
            <a:ext cx="6051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ahoma"/>
              </a:rPr>
              <a:t>Q12. Analyze the cumulative revenue generated over time.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C8E5-C588-4285-AE73-CC282EB2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3" y="1509825"/>
            <a:ext cx="5134692" cy="224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44901-8BC2-96DF-7849-D57941202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15" y="1776085"/>
            <a:ext cx="2102408" cy="17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4FADD-DFAA-2808-0546-C5985EBD9E3A}"/>
              </a:ext>
            </a:extLst>
          </p:cNvPr>
          <p:cNvSpPr txBox="1"/>
          <p:nvPr/>
        </p:nvSpPr>
        <p:spPr>
          <a:xfrm>
            <a:off x="1732155" y="231317"/>
            <a:ext cx="6156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ahoma"/>
              </a:rPr>
              <a:t>Q13. Determine the top 3 most ordered pizza types based on revenue for each pizza category.</a:t>
            </a:r>
            <a:endParaRPr lang="en-IN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3B1A0-4928-4EC7-E61D-3B5770D7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3" y="1324875"/>
            <a:ext cx="5032584" cy="248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A141C-B8E8-8B75-40CA-6FDDB514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75" y="1619147"/>
            <a:ext cx="2498986" cy="18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A248ECE-1A29-A1AD-701A-48FF8DCB48A1}"/>
              </a:ext>
            </a:extLst>
          </p:cNvPr>
          <p:cNvSpPr txBox="1">
            <a:spLocks/>
          </p:cNvSpPr>
          <p:nvPr/>
        </p:nvSpPr>
        <p:spPr>
          <a:xfrm>
            <a:off x="896849" y="1311604"/>
            <a:ext cx="7616190" cy="1899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>
              <a:lnSpc>
                <a:spcPct val="116900"/>
              </a:lnSpc>
              <a:spcBef>
                <a:spcPts val="95"/>
              </a:spcBef>
            </a:pPr>
            <a:r>
              <a:rPr lang="en-US" sz="3600" dirty="0">
                <a:latin typeface="+mj-lt"/>
                <a:cs typeface="Times New Roman" panose="02020603050405020304" pitchFamily="18" charset="0"/>
              </a:rPr>
              <a:t>In this project, I have utilized SQL to solve queries that are  related to Pizza sales.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B5BED-5EDF-3D89-F3F9-5437AFAA6C0B}"/>
              </a:ext>
            </a:extLst>
          </p:cNvPr>
          <p:cNvSpPr txBox="1"/>
          <p:nvPr/>
        </p:nvSpPr>
        <p:spPr>
          <a:xfrm>
            <a:off x="3352800" y="1986975"/>
            <a:ext cx="2787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21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0203452B-D206-E753-11D9-15AD6FB508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044" y="834960"/>
            <a:ext cx="7412956" cy="34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DBCB-832D-BD28-A487-895F7F8BCB25}"/>
              </a:ext>
            </a:extLst>
          </p:cNvPr>
          <p:cNvSpPr txBox="1"/>
          <p:nvPr/>
        </p:nvSpPr>
        <p:spPr>
          <a:xfrm>
            <a:off x="3323063" y="1616398"/>
            <a:ext cx="23863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latin typeface="+mn-lt"/>
              </a:rPr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244413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4635C-1CCE-C4BE-84F1-D6AD42D26C6D}"/>
              </a:ext>
            </a:extLst>
          </p:cNvPr>
          <p:cNvSpPr txBox="1"/>
          <p:nvPr/>
        </p:nvSpPr>
        <p:spPr>
          <a:xfrm>
            <a:off x="1947746" y="217818"/>
            <a:ext cx="5783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Q1. Retrieve the total number of orders placed.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B9A85-FA07-EADA-E06C-CCD31134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07" y="1377153"/>
            <a:ext cx="4620610" cy="740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E2205-97AE-7CE1-B36B-4901B9D3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881" y="2906287"/>
            <a:ext cx="1916395" cy="6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6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F299A-BB1F-1A06-3AD1-5041E053DC08}"/>
              </a:ext>
            </a:extLst>
          </p:cNvPr>
          <p:cNvSpPr txBox="1"/>
          <p:nvPr/>
        </p:nvSpPr>
        <p:spPr>
          <a:xfrm>
            <a:off x="1521396" y="298224"/>
            <a:ext cx="6902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Tahoma"/>
              </a:rPr>
              <a:t>Q2. Calculate the total revenue generated from pizza sales.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34A9B-33CF-E491-B318-70EFB784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58" y="1328542"/>
            <a:ext cx="6314162" cy="1143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E5A12-026C-7E85-DDF0-85DDFCCE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104" y="3030263"/>
            <a:ext cx="1827416" cy="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FF2B-2EA3-BD88-71EB-EAC7AE556F89}"/>
              </a:ext>
            </a:extLst>
          </p:cNvPr>
          <p:cNvSpPr txBox="1"/>
          <p:nvPr/>
        </p:nvSpPr>
        <p:spPr>
          <a:xfrm>
            <a:off x="929267" y="329331"/>
            <a:ext cx="7025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Tahoma"/>
              </a:rPr>
              <a:t> Q3. Identify the highest-priced pizza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B1615-4471-12EA-AFA3-13758C96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74" y="1324875"/>
            <a:ext cx="6327286" cy="168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AEFA4-4834-5517-F897-122C9C3F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05" y="3299095"/>
            <a:ext cx="2817920" cy="7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2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20000" y="11399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36E3-3EE9-917E-17CA-F7033CFA354C}"/>
              </a:ext>
            </a:extLst>
          </p:cNvPr>
          <p:cNvSpPr txBox="1"/>
          <p:nvPr/>
        </p:nvSpPr>
        <p:spPr>
          <a:xfrm>
            <a:off x="1724721" y="283356"/>
            <a:ext cx="59621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Q4. Identify the most common pizza size ordered.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C24D2-46EE-9517-EB8D-88189144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00" y="1047537"/>
            <a:ext cx="5534797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78E5D-A56A-B50E-D52D-1F380C33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12" y="2810359"/>
            <a:ext cx="194337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23FEF9-55C4-0C47-A32E-360EC9472D3A}"/>
              </a:ext>
            </a:extLst>
          </p:cNvPr>
          <p:cNvSpPr txBox="1"/>
          <p:nvPr/>
        </p:nvSpPr>
        <p:spPr>
          <a:xfrm>
            <a:off x="1717288" y="202950"/>
            <a:ext cx="6156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Tahoma"/>
              </a:rPr>
              <a:t>Q5. Find the category-wise distribution of pizzas.</a:t>
            </a:r>
            <a:endParaRPr lang="en-IN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0AFDB-E5CD-45B5-3975-3157B932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09" y="983786"/>
            <a:ext cx="5372183" cy="1124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C8003-0CDC-3296-BFE8-2AE156FF1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630" y="2649032"/>
            <a:ext cx="2534397" cy="13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52034"/>
      </p:ext>
    </p:extLst>
  </p:cSld>
  <p:clrMapOvr>
    <a:masterClrMapping/>
  </p:clrMapOvr>
</p:sld>
</file>

<file path=ppt/theme/theme1.xml><?xml version="1.0" encoding="utf-8"?>
<a:theme xmlns:a="http://schemas.openxmlformats.org/drawingml/2006/main" name="Pizza by Slidesgo">
  <a:themeElements>
    <a:clrScheme name="Simple Light">
      <a:dk1>
        <a:srgbClr val="261F1F"/>
      </a:dk1>
      <a:lt1>
        <a:srgbClr val="FFF3DF"/>
      </a:lt1>
      <a:dk2>
        <a:srgbClr val="BF2733"/>
      </a:dk2>
      <a:lt2>
        <a:srgbClr val="592765"/>
      </a:lt2>
      <a:accent1>
        <a:srgbClr val="F9BD62"/>
      </a:accent1>
      <a:accent2>
        <a:srgbClr val="47561C"/>
      </a:accent2>
      <a:accent3>
        <a:srgbClr val="FDE4BA"/>
      </a:accent3>
      <a:accent4>
        <a:srgbClr val="FFFFFF"/>
      </a:accent4>
      <a:accent5>
        <a:srgbClr val="FFFFFF"/>
      </a:accent5>
      <a:accent6>
        <a:srgbClr val="FFFFFF"/>
      </a:accent6>
      <a:hlink>
        <a:srgbClr val="26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193</Words>
  <Application>Microsoft Office PowerPoint</Application>
  <PresentationFormat>On-screen Show (16:9)</PresentationFormat>
  <Paragraphs>20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</vt:lpstr>
      <vt:lpstr>DM Sans</vt:lpstr>
      <vt:lpstr>Dela Gothic One</vt:lpstr>
      <vt:lpstr>Arial</vt:lpstr>
      <vt:lpstr>Pizza by Slidesgo</vt:lpstr>
      <vt:lpstr>Pizza  Sales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shivani pachkhede</dc:creator>
  <cp:lastModifiedBy>shivani pachkhede</cp:lastModifiedBy>
  <cp:revision>2</cp:revision>
  <dcterms:modified xsi:type="dcterms:W3CDTF">2024-06-25T21:06:54Z</dcterms:modified>
</cp:coreProperties>
</file>